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E06C3-A2F9-46FD-A9EF-FC388E2976F4}" type="datetimeFigureOut">
              <a:rPr lang="en-GB" smtClean="0"/>
              <a:pPr/>
              <a:t>21/05/2013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2762E-EF3F-434D-B314-45F3BA028A2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bg-BG" sz="3600" dirty="0" smtClean="0">
                <a:solidFill>
                  <a:schemeClr val="accent1">
                    <a:lumMod val="75000"/>
                  </a:schemeClr>
                </a:solidFill>
              </a:rPr>
              <a:t>Корпоративна структура</a:t>
            </a:r>
            <a:endParaRPr lang="en-GB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67544" y="1052736"/>
            <a:ext cx="820891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51920" y="2492896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Рейнбоу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Малта (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Холдингс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Лимитид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(“RMH”)</a:t>
            </a:r>
            <a:endParaRPr lang="en-GB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51920" y="3789040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buNone/>
            </a:pP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Мадара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Юръп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АД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(“PLC”)</a:t>
            </a:r>
            <a:endParaRPr lang="en-GB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88224" y="1124744"/>
            <a:ext cx="1512168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Мадара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Бългериън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Пропърти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Фън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Лтд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(“Madara”)</a:t>
            </a:r>
            <a:endParaRPr lang="en-GB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47664" y="1124744"/>
            <a:ext cx="1512168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Рейнбоу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Груп </a:t>
            </a:r>
            <a:r>
              <a:rPr lang="bg-BG" sz="1400" dirty="0" err="1" smtClean="0">
                <a:solidFill>
                  <a:schemeClr val="accent1">
                    <a:lumMod val="75000"/>
                  </a:schemeClr>
                </a:solidFill>
              </a:rPr>
              <a:t>Сервисиз</a:t>
            </a:r>
            <a:r>
              <a:rPr lang="bg-BG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(“</a:t>
            </a:r>
            <a:r>
              <a:rPr lang="en-GB" sz="1400" dirty="0" smtClean="0">
                <a:solidFill>
                  <a:schemeClr val="accent1">
                    <a:lumMod val="75000"/>
                  </a:schemeClr>
                </a:solidFill>
              </a:rPr>
              <a:t>RGS”)</a:t>
            </a:r>
            <a:endParaRPr lang="en-GB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4" name="Elbow Connector 13"/>
          <p:cNvCxnSpPr>
            <a:stCxn id="12" idx="2"/>
            <a:endCxn id="6" idx="0"/>
          </p:cNvCxnSpPr>
          <p:nvPr/>
        </p:nvCxnSpPr>
        <p:spPr>
          <a:xfrm rot="16200000" flipH="1">
            <a:off x="3221850" y="1070738"/>
            <a:ext cx="504056" cy="23402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11" idx="2"/>
            <a:endCxn id="6" idx="0"/>
          </p:cNvCxnSpPr>
          <p:nvPr/>
        </p:nvCxnSpPr>
        <p:spPr>
          <a:xfrm rot="5400000">
            <a:off x="5742130" y="890718"/>
            <a:ext cx="504056" cy="2700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67544" y="6309320"/>
            <a:ext cx="820891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F7A1-3B76-4BDA-B63C-266EDBA9DB07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cxnSp>
        <p:nvCxnSpPr>
          <p:cNvPr id="29" name="Straight Arrow Connector 28"/>
          <p:cNvCxnSpPr>
            <a:stCxn id="6" idx="2"/>
            <a:endCxn id="8" idx="0"/>
          </p:cNvCxnSpPr>
          <p:nvPr/>
        </p:nvCxnSpPr>
        <p:spPr>
          <a:xfrm>
            <a:off x="4644008" y="335699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59832" y="19888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50%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96136" y="19888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50%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61" name="Content Placeholder 7"/>
          <p:cNvSpPr txBox="1">
            <a:spLocks/>
          </p:cNvSpPr>
          <p:nvPr/>
        </p:nvSpPr>
        <p:spPr>
          <a:xfrm>
            <a:off x="6588224" y="5301208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Мадара Бяла ЕАД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(“MB”)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Content Placeholder 7"/>
          <p:cNvSpPr txBox="1">
            <a:spLocks/>
          </p:cNvSpPr>
          <p:nvPr/>
        </p:nvSpPr>
        <p:spPr>
          <a:xfrm>
            <a:off x="539552" y="5301208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Бляк</a:t>
            </a: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Сий</a:t>
            </a: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Инвестмънт Тръст ЕАД</a:t>
            </a:r>
            <a:endParaRPr kumimoji="0" lang="en-GB" sz="1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(“BSIT”)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Content Placeholder 7"/>
          <p:cNvSpPr txBox="1">
            <a:spLocks/>
          </p:cNvSpPr>
          <p:nvPr/>
        </p:nvSpPr>
        <p:spPr>
          <a:xfrm>
            <a:off x="2411760" y="5301208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Бългериън</a:t>
            </a: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Пропърти</a:t>
            </a: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Инвестмънт Тръст ЕАД</a:t>
            </a:r>
            <a:r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(“BPIT”)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720" y="501317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100%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0312" y="501317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100%</a:t>
            </a:r>
            <a:endParaRPr lang="en-GB" sz="1400" dirty="0">
              <a:solidFill>
                <a:srgbClr val="FF0000"/>
              </a:solidFill>
            </a:endParaRPr>
          </a:p>
        </p:txBody>
      </p:sp>
      <p:cxnSp>
        <p:nvCxnSpPr>
          <p:cNvPr id="46" name="Elbow Connector 45"/>
          <p:cNvCxnSpPr>
            <a:stCxn id="12" idx="2"/>
            <a:endCxn id="62" idx="0"/>
          </p:cNvCxnSpPr>
          <p:nvPr/>
        </p:nvCxnSpPr>
        <p:spPr>
          <a:xfrm rot="5400000">
            <a:off x="161510" y="3158970"/>
            <a:ext cx="3312368" cy="972108"/>
          </a:xfrm>
          <a:prstGeom prst="bentConnector3">
            <a:avLst>
              <a:gd name="adj1" fmla="val 9068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12" idx="2"/>
            <a:endCxn id="63" idx="0"/>
          </p:cNvCxnSpPr>
          <p:nvPr/>
        </p:nvCxnSpPr>
        <p:spPr>
          <a:xfrm rot="16200000" flipH="1">
            <a:off x="1097614" y="3194974"/>
            <a:ext cx="3312368" cy="900100"/>
          </a:xfrm>
          <a:prstGeom prst="bentConnector3">
            <a:avLst>
              <a:gd name="adj1" fmla="val 9068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211960" y="3409255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95%</a:t>
            </a:r>
            <a:endParaRPr lang="en-GB" sz="1400" dirty="0">
              <a:solidFill>
                <a:srgbClr val="FF0000"/>
              </a:solidFill>
            </a:endParaRPr>
          </a:p>
        </p:txBody>
      </p:sp>
      <p:cxnSp>
        <p:nvCxnSpPr>
          <p:cNvPr id="35" name="Shape 34"/>
          <p:cNvCxnSpPr>
            <a:stCxn id="12" idx="2"/>
            <a:endCxn id="8" idx="1"/>
          </p:cNvCxnSpPr>
          <p:nvPr/>
        </p:nvCxnSpPr>
        <p:spPr>
          <a:xfrm rot="16200000" flipH="1">
            <a:off x="1961710" y="2330878"/>
            <a:ext cx="2232248" cy="154817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843808" y="391331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5%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1" name="Content Placeholder 7"/>
          <p:cNvSpPr txBox="1">
            <a:spLocks/>
          </p:cNvSpPr>
          <p:nvPr/>
        </p:nvSpPr>
        <p:spPr>
          <a:xfrm>
            <a:off x="6588224" y="3356992"/>
            <a:ext cx="1584176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Мадара </a:t>
            </a:r>
            <a:r>
              <a:rPr kumimoji="0" lang="bg-BG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Холдингс</a:t>
            </a: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Малта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6" name="Straight Arrow Connector 35"/>
          <p:cNvCxnSpPr>
            <a:stCxn id="11" idx="2"/>
            <a:endCxn id="31" idx="0"/>
          </p:cNvCxnSpPr>
          <p:nvPr/>
        </p:nvCxnSpPr>
        <p:spPr>
          <a:xfrm>
            <a:off x="7344308" y="1988840"/>
            <a:ext cx="3600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2"/>
            <a:endCxn id="61" idx="0"/>
          </p:cNvCxnSpPr>
          <p:nvPr/>
        </p:nvCxnSpPr>
        <p:spPr>
          <a:xfrm>
            <a:off x="7380312" y="4221088"/>
            <a:ext cx="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380312" y="306896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100%</a:t>
            </a:r>
            <a:endParaRPr lang="en-GB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71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Корпоративна структура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Pre-”Related Parties” Structure</dc:title>
  <dc:creator>Scott Perkins</dc:creator>
  <cp:lastModifiedBy>Deloitte</cp:lastModifiedBy>
  <cp:revision>6</cp:revision>
  <cp:lastPrinted>2013-05-21T13:38:28Z</cp:lastPrinted>
  <dcterms:created xsi:type="dcterms:W3CDTF">2013-01-10T09:23:12Z</dcterms:created>
  <dcterms:modified xsi:type="dcterms:W3CDTF">2013-05-21T13:52:00Z</dcterms:modified>
</cp:coreProperties>
</file>